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96" y="-4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4A33FB-A030-B546-AACA-13A7A3310234}" type="datetimeFigureOut">
              <a:rPr lang="en-US" smtClean="0"/>
              <a:pPr/>
              <a:t>8/13/2010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7AFC7D-34ED-0946-9E48-B1E03E7150C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96BFE3-7C24-9F47-9F90-3C806D64E071}" type="datetimeFigureOut">
              <a:rPr lang="en-US" smtClean="0"/>
              <a:pPr/>
              <a:t>8/13/2010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FBC000-5E0C-784D-885F-7F5D7EA2D6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6BFE3-7C24-9F47-9F90-3C806D64E071}"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6BFE3-7C24-9F47-9F90-3C806D64E071}"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6BFE3-7C24-9F47-9F90-3C806D64E071}"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96BFE3-7C24-9F47-9F90-3C806D64E071}"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BC000-5E0C-784D-885F-7F5D7EA2D6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96BFE3-7C24-9F47-9F90-3C806D64E071}"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96BFE3-7C24-9F47-9F90-3C806D64E071}" type="datetimeFigureOut">
              <a:rPr lang="en-US" smtClean="0"/>
              <a:pPr/>
              <a:t>8/13/2010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96BFE3-7C24-9F47-9F90-3C806D64E071}" type="datetimeFigureOut">
              <a:rPr lang="en-US" smtClean="0"/>
              <a:pPr/>
              <a:t>8/13/2010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6BFE3-7C24-9F47-9F90-3C806D64E071}" type="datetimeFigureOut">
              <a:rPr lang="en-US" smtClean="0"/>
              <a:pPr/>
              <a:t>8/13/2010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96BFE3-7C24-9F47-9F90-3C806D64E071}"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BC000-5E0C-784D-885F-7F5D7EA2D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96BFE3-7C24-9F47-9F90-3C806D64E071}"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FBC000-5E0C-784D-885F-7F5D7EA2D6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96BFE3-7C24-9F47-9F90-3C806D64E071}" type="datetimeFigureOut">
              <a:rPr lang="en-US" smtClean="0"/>
              <a:pPr/>
              <a:t>8/13/2010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FBC000-5E0C-784D-885F-7F5D7EA2D6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1664" y="1119398"/>
            <a:ext cx="7827965" cy="1384995"/>
          </a:xfrm>
          <a:prstGeom prst="rect">
            <a:avLst/>
          </a:prstGeom>
        </p:spPr>
        <p:txBody>
          <a:bodyPr wrap="square">
            <a:spAutoFit/>
          </a:bodyPr>
          <a:lstStyle/>
          <a:p>
            <a:pPr algn="ctr">
              <a:spcAft>
                <a:spcPts val="2400"/>
              </a:spcAft>
            </a:pPr>
            <a:r>
              <a:rPr lang="en-US" sz="2800" i="1" dirty="0" smtClean="0"/>
              <a:t>Mentoring Minority Undergraduates in their Efforts to Implement a LAMP Documentation Server for a Condor-based Grid</a:t>
            </a:r>
            <a:endParaRPr lang="en-US" sz="2800" i="1" dirty="0"/>
          </a:p>
        </p:txBody>
      </p:sp>
      <p:sp>
        <p:nvSpPr>
          <p:cNvPr id="6" name="TextBox 5"/>
          <p:cNvSpPr txBox="1"/>
          <p:nvPr/>
        </p:nvSpPr>
        <p:spPr>
          <a:xfrm>
            <a:off x="1362984" y="3427723"/>
            <a:ext cx="6350269" cy="1938992"/>
          </a:xfrm>
          <a:prstGeom prst="rect">
            <a:avLst/>
          </a:prstGeom>
          <a:noFill/>
        </p:spPr>
        <p:txBody>
          <a:bodyPr wrap="square" rtlCol="0">
            <a:spAutoFit/>
          </a:bodyPr>
          <a:lstStyle/>
          <a:p>
            <a:r>
              <a:rPr lang="en-US" sz="2400" dirty="0" smtClean="0"/>
              <a:t>Linda Hayden, </a:t>
            </a:r>
            <a:r>
              <a:rPr lang="en-US" sz="2400" dirty="0" err="1" smtClean="0"/>
              <a:t>haydenl@mindspring.com</a:t>
            </a:r>
            <a:endParaRPr lang="en-US" sz="2400" dirty="0" smtClean="0"/>
          </a:p>
          <a:p>
            <a:endParaRPr lang="en-US" sz="2400" dirty="0"/>
          </a:p>
          <a:p>
            <a:r>
              <a:rPr lang="en-US" sz="2400" dirty="0" smtClean="0"/>
              <a:t> </a:t>
            </a:r>
            <a:r>
              <a:rPr lang="en-US" sz="2400" dirty="0" err="1" smtClean="0"/>
              <a:t>Jeaime</a:t>
            </a:r>
            <a:r>
              <a:rPr lang="en-US" sz="2400" dirty="0" smtClean="0"/>
              <a:t> Powell, </a:t>
            </a:r>
            <a:r>
              <a:rPr lang="en-US" sz="2400" dirty="0" err="1" smtClean="0"/>
              <a:t>jeaimehp@gmail.com</a:t>
            </a:r>
            <a:r>
              <a:rPr lang="en-US" sz="2400" dirty="0" smtClean="0"/>
              <a:t/>
            </a:r>
            <a:br>
              <a:rPr lang="en-US" sz="2400" dirty="0" smtClean="0"/>
            </a:br>
            <a:endParaRPr lang="en-US" sz="2400" dirty="0" smtClean="0"/>
          </a:p>
          <a:p>
            <a:r>
              <a:rPr lang="en-US" sz="2400" dirty="0" smtClean="0"/>
              <a:t>Felicia </a:t>
            </a:r>
            <a:r>
              <a:rPr lang="en-US" sz="2400" dirty="0" err="1" smtClean="0"/>
              <a:t>Doswell</a:t>
            </a:r>
            <a:r>
              <a:rPr lang="en-US" sz="2400" dirty="0" smtClean="0"/>
              <a:t>, fdoswell@nsu.edu</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299" y="1435108"/>
            <a:ext cx="8230631" cy="4801315"/>
          </a:xfrm>
          <a:prstGeom prst="rect">
            <a:avLst/>
          </a:prstGeom>
          <a:noFill/>
        </p:spPr>
        <p:txBody>
          <a:bodyPr wrap="square" rtlCol="0">
            <a:spAutoFit/>
          </a:bodyPr>
          <a:lstStyle/>
          <a:p>
            <a:r>
              <a:rPr lang="en-US" dirty="0" err="1"/>
              <a:t>MySQL</a:t>
            </a:r>
            <a:r>
              <a:rPr lang="en-US" dirty="0"/>
              <a:t> is a multithreaded, multi-user SQL database management system</a:t>
            </a:r>
            <a:r>
              <a:rPr lang="en-US" dirty="0" smtClean="0"/>
              <a:t>. </a:t>
            </a:r>
            <a:r>
              <a:rPr lang="en-US" dirty="0" err="1" smtClean="0"/>
              <a:t>MySQL</a:t>
            </a:r>
            <a:r>
              <a:rPr lang="en-US" dirty="0" smtClean="0"/>
              <a:t> </a:t>
            </a:r>
            <a:r>
              <a:rPr lang="en-US" dirty="0"/>
              <a:t>is a key part of LAMP, and a fast growing open source enterprise software stack. More and more companies are using LAMP as an alternative to expensive proprietary software stacks because of its lower cost and freedom from lock-in. It was first released internally on May 23,1995, but it wasn’t until January 8, 1998 that the version for Windows 95 and NT was released. More releases of the beta version have been made and distributed to various locations.</a:t>
            </a:r>
            <a:r>
              <a:rPr lang="en-US" dirty="0" smtClean="0"/>
              <a:t> Libraries </a:t>
            </a:r>
            <a:r>
              <a:rPr lang="en-US" dirty="0"/>
              <a:t>for accessing </a:t>
            </a:r>
            <a:r>
              <a:rPr lang="en-US" dirty="0" err="1"/>
              <a:t>MySQL</a:t>
            </a:r>
            <a:r>
              <a:rPr lang="en-US" dirty="0"/>
              <a:t> databases are available in all major programming languages with language-specific API’s</a:t>
            </a:r>
            <a:r>
              <a:rPr lang="en-US" dirty="0" smtClean="0"/>
              <a:t>.</a:t>
            </a:r>
          </a:p>
          <a:p>
            <a:endParaRPr lang="en-US" dirty="0" smtClean="0"/>
          </a:p>
          <a:p>
            <a:r>
              <a:rPr lang="en-US" b="1" dirty="0" smtClean="0"/>
              <a:t>Lessons Learned</a:t>
            </a:r>
          </a:p>
          <a:p>
            <a:pPr marL="115888" indent="-115888"/>
            <a:r>
              <a:rPr lang="en-US" dirty="0" smtClean="0"/>
              <a:t>•Installing system packages in preparation for PHP and Linux usage.</a:t>
            </a:r>
          </a:p>
          <a:p>
            <a:pPr marL="115888" indent="-115888"/>
            <a:r>
              <a:rPr lang="en-US" dirty="0" smtClean="0"/>
              <a:t>•Use of Linux commands and directories including $ </a:t>
            </a:r>
            <a:r>
              <a:rPr lang="en-US" dirty="0" err="1" smtClean="0"/>
              <a:t>sudo</a:t>
            </a:r>
            <a:r>
              <a:rPr lang="en-US" dirty="0" smtClean="0"/>
              <a:t> apt-get install php5 $</a:t>
            </a:r>
            <a:r>
              <a:rPr lang="en-US" dirty="0" err="1" smtClean="0"/>
              <a:t>sudo</a:t>
            </a:r>
            <a:r>
              <a:rPr lang="en-US" dirty="0" smtClean="0"/>
              <a:t> /etc/inti.d/apache2  $ &lt;?</a:t>
            </a:r>
            <a:r>
              <a:rPr lang="en-US" dirty="0" err="1" smtClean="0"/>
              <a:t>php</a:t>
            </a:r>
            <a:r>
              <a:rPr lang="en-US" dirty="0" smtClean="0"/>
              <a:t> </a:t>
            </a:r>
            <a:r>
              <a:rPr lang="en-US" dirty="0" err="1" smtClean="0"/>
              <a:t>phpinfo</a:t>
            </a:r>
            <a:r>
              <a:rPr lang="en-US" dirty="0" smtClean="0"/>
              <a:t>();?&gt; and $</a:t>
            </a:r>
            <a:r>
              <a:rPr lang="en-US" dirty="0" err="1" smtClean="0"/>
              <a:t>sudo</a:t>
            </a:r>
            <a:r>
              <a:rPr lang="en-US" dirty="0" smtClean="0"/>
              <a:t> apt-get install </a:t>
            </a:r>
            <a:r>
              <a:rPr lang="en-US" i="1" dirty="0"/>
              <a:t>php5-xsl php5-gd </a:t>
            </a:r>
            <a:r>
              <a:rPr lang="en-US" i="1" dirty="0" err="1"/>
              <a:t>php</a:t>
            </a:r>
            <a:r>
              <a:rPr lang="en-US" i="1" dirty="0"/>
              <a:t>-pear</a:t>
            </a:r>
            <a:endParaRPr lang="en-US" dirty="0" smtClean="0"/>
          </a:p>
          <a:p>
            <a:pPr marL="115888" indent="-115888"/>
            <a:r>
              <a:rPr lang="en-US" dirty="0" smtClean="0"/>
              <a:t>•Use of </a:t>
            </a:r>
            <a:r>
              <a:rPr lang="en-US" dirty="0"/>
              <a:t>the command line terminal of the Linux operating system.</a:t>
            </a:r>
            <a:endParaRPr lang="en-US" dirty="0" smtClean="0"/>
          </a:p>
          <a:p>
            <a:endParaRPr lang="en-US" dirty="0"/>
          </a:p>
        </p:txBody>
      </p:sp>
      <p:sp>
        <p:nvSpPr>
          <p:cNvPr id="3" name="TextBox 2"/>
          <p:cNvSpPr txBox="1"/>
          <p:nvPr/>
        </p:nvSpPr>
        <p:spPr>
          <a:xfrm>
            <a:off x="0" y="0"/>
            <a:ext cx="3430804" cy="523220"/>
          </a:xfrm>
          <a:prstGeom prst="rect">
            <a:avLst/>
          </a:prstGeom>
          <a:noFill/>
        </p:spPr>
        <p:txBody>
          <a:bodyPr wrap="square" rtlCol="0">
            <a:spAutoFit/>
          </a:bodyPr>
          <a:lstStyle/>
          <a:p>
            <a:r>
              <a:rPr lang="en-US" sz="2800" dirty="0" err="1" smtClean="0"/>
              <a:t>MySQL</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2356" y="836634"/>
            <a:ext cx="8527528" cy="5078314"/>
          </a:xfrm>
          <a:prstGeom prst="rect">
            <a:avLst/>
          </a:prstGeom>
          <a:noFill/>
        </p:spPr>
        <p:txBody>
          <a:bodyPr wrap="square" rtlCol="0">
            <a:spAutoFit/>
          </a:bodyPr>
          <a:lstStyle/>
          <a:p>
            <a:r>
              <a:rPr lang="en-US" dirty="0" err="1"/>
              <a:t>MediaWiki</a:t>
            </a:r>
            <a:r>
              <a:rPr lang="en-US" dirty="0"/>
              <a:t> derives from the word “wiki”, which is a web application designed to allow multiple authors to create, remove, and edit web page content using a web browser. The multiple author capacity makes them effective tools for mass collaborative authoring. One of the best-known is the online encyclopedia called Wikipedia. Also, the term refers to the collaborative software used to create such a website, known as Wiki Software, which is usually implemented as a script that runs on a web server with the Wiki content stored in a relational database management system such as </a:t>
            </a:r>
            <a:r>
              <a:rPr lang="en-US" dirty="0" err="1"/>
              <a:t>MySQL</a:t>
            </a:r>
            <a:r>
              <a:rPr lang="en-US" dirty="0"/>
              <a:t>. The first Wiki Software was created back in 1995</a:t>
            </a:r>
            <a:r>
              <a:rPr lang="en-US" dirty="0" smtClean="0"/>
              <a:t>.</a:t>
            </a:r>
          </a:p>
          <a:p>
            <a:endParaRPr lang="en-US" dirty="0" smtClean="0"/>
          </a:p>
          <a:p>
            <a:r>
              <a:rPr lang="en-US" b="1" dirty="0" smtClean="0"/>
              <a:t>Lessons Learned</a:t>
            </a:r>
          </a:p>
          <a:p>
            <a:pPr marL="115888" indent="-115888"/>
            <a:r>
              <a:rPr lang="en-US" dirty="0" smtClean="0"/>
              <a:t>•</a:t>
            </a:r>
            <a:r>
              <a:rPr lang="en-US" dirty="0"/>
              <a:t>Download (http://</a:t>
            </a:r>
            <a:r>
              <a:rPr lang="en-US" dirty="0" err="1"/>
              <a:t>www.mediawiki.org</a:t>
            </a:r>
            <a:r>
              <a:rPr lang="en-US" dirty="0"/>
              <a:t>/wiki/Download)</a:t>
            </a:r>
            <a:endParaRPr lang="en-US" dirty="0" smtClean="0"/>
          </a:p>
          <a:p>
            <a:pPr marL="115888" indent="-115888"/>
            <a:r>
              <a:rPr lang="en-US" dirty="0" smtClean="0"/>
              <a:t>•Uncompressing and </a:t>
            </a:r>
            <a:r>
              <a:rPr lang="en-US" dirty="0" err="1" smtClean="0"/>
              <a:t>untar</a:t>
            </a:r>
            <a:r>
              <a:rPr lang="en-US" dirty="0" smtClean="0"/>
              <a:t> of files On </a:t>
            </a:r>
            <a:r>
              <a:rPr lang="en-US" dirty="0" err="1"/>
              <a:t>Ubuntu</a:t>
            </a:r>
            <a:r>
              <a:rPr lang="en-US" dirty="0"/>
              <a:t>/Linux OS</a:t>
            </a:r>
            <a:r>
              <a:rPr lang="en-US" dirty="0" smtClean="0"/>
              <a:t> using </a:t>
            </a:r>
            <a:r>
              <a:rPr lang="en-US" dirty="0"/>
              <a:t>command: tar </a:t>
            </a:r>
            <a:r>
              <a:rPr lang="en-US" dirty="0" err="1"/>
              <a:t>xvzf</a:t>
            </a:r>
            <a:r>
              <a:rPr lang="en-US" dirty="0"/>
              <a:t> </a:t>
            </a:r>
            <a:r>
              <a:rPr lang="en-US" dirty="0" err="1"/>
              <a:t>mediawiki</a:t>
            </a:r>
            <a:r>
              <a:rPr lang="en-US" dirty="0"/>
              <a:t>- *.</a:t>
            </a:r>
            <a:r>
              <a:rPr lang="en-US" dirty="0" err="1"/>
              <a:t>tar.gz</a:t>
            </a:r>
            <a:endParaRPr lang="en-US" dirty="0" smtClean="0"/>
          </a:p>
          <a:p>
            <a:pPr marL="115888" indent="-115888"/>
            <a:r>
              <a:rPr lang="en-US" dirty="0" smtClean="0"/>
              <a:t>•Use of Linux commands and directories including $ </a:t>
            </a:r>
            <a:r>
              <a:rPr lang="en-US" dirty="0" err="1" smtClean="0"/>
              <a:t>cd</a:t>
            </a:r>
            <a:r>
              <a:rPr lang="en-US" dirty="0" smtClean="0"/>
              <a:t> </a:t>
            </a:r>
            <a:r>
              <a:rPr lang="en-US" dirty="0"/>
              <a:t>/</a:t>
            </a:r>
            <a:r>
              <a:rPr lang="en-US" dirty="0" err="1"/>
              <a:t>var</a:t>
            </a:r>
            <a:r>
              <a:rPr lang="en-US" dirty="0"/>
              <a:t>/</a:t>
            </a:r>
            <a:r>
              <a:rPr lang="en-US" dirty="0" smtClean="0"/>
              <a:t>www, $ </a:t>
            </a:r>
            <a:r>
              <a:rPr lang="en-US" dirty="0" err="1"/>
              <a:t>udo</a:t>
            </a:r>
            <a:r>
              <a:rPr lang="en-US" dirty="0"/>
              <a:t> </a:t>
            </a:r>
            <a:r>
              <a:rPr lang="en-US" dirty="0" err="1"/>
              <a:t>chown</a:t>
            </a:r>
            <a:r>
              <a:rPr lang="en-US" dirty="0"/>
              <a:t> -R </a:t>
            </a:r>
            <a:r>
              <a:rPr lang="en-US" dirty="0" err="1"/>
              <a:t>apache:apache</a:t>
            </a:r>
            <a:r>
              <a:rPr lang="en-US" dirty="0"/>
              <a:t> /</a:t>
            </a:r>
            <a:r>
              <a:rPr lang="en-US" dirty="0" err="1"/>
              <a:t>var</a:t>
            </a:r>
            <a:r>
              <a:rPr lang="en-US" dirty="0"/>
              <a:t>/www/wiki/*</a:t>
            </a:r>
            <a:endParaRPr lang="en-US" dirty="0" smtClean="0"/>
          </a:p>
          <a:p>
            <a:pPr marL="115888" indent="-115888"/>
            <a:r>
              <a:rPr lang="en-US" dirty="0" smtClean="0"/>
              <a:t>• </a:t>
            </a:r>
            <a:r>
              <a:rPr lang="en-US" dirty="0"/>
              <a:t>Checking </a:t>
            </a:r>
            <a:r>
              <a:rPr lang="en-US" dirty="0" smtClean="0"/>
              <a:t>environment and  reporting </a:t>
            </a:r>
            <a:r>
              <a:rPr lang="en-US" dirty="0"/>
              <a:t>installation problems</a:t>
            </a:r>
            <a:r>
              <a:rPr lang="en-US" dirty="0" smtClean="0"/>
              <a:t>.</a:t>
            </a:r>
          </a:p>
          <a:p>
            <a:pPr marL="115888" indent="-115888"/>
            <a:r>
              <a:rPr lang="en-US" dirty="0" smtClean="0"/>
              <a:t>• Site configurations including Name, contact, language, password, </a:t>
            </a:r>
            <a:r>
              <a:rPr lang="en-US" dirty="0" err="1" smtClean="0"/>
              <a:t>superuser</a:t>
            </a:r>
            <a:r>
              <a:rPr lang="en-US" dirty="0" smtClean="0"/>
              <a:t> accounts, language, and database configurations.</a:t>
            </a:r>
            <a:endParaRPr lang="en-US" dirty="0"/>
          </a:p>
        </p:txBody>
      </p:sp>
      <p:sp>
        <p:nvSpPr>
          <p:cNvPr id="5" name="TextBox 4"/>
          <p:cNvSpPr txBox="1"/>
          <p:nvPr/>
        </p:nvSpPr>
        <p:spPr>
          <a:xfrm>
            <a:off x="0" y="0"/>
            <a:ext cx="4453447" cy="523220"/>
          </a:xfrm>
          <a:prstGeom prst="rect">
            <a:avLst/>
          </a:prstGeom>
          <a:noFill/>
        </p:spPr>
        <p:txBody>
          <a:bodyPr wrap="square" rtlCol="0">
            <a:spAutoFit/>
          </a:bodyPr>
          <a:lstStyle/>
          <a:p>
            <a:r>
              <a:rPr lang="en-US" sz="2800" dirty="0" err="1" smtClean="0"/>
              <a:t>MediaWiki</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839" y="1072207"/>
            <a:ext cx="8197642" cy="5355313"/>
          </a:xfrm>
          <a:prstGeom prst="rect">
            <a:avLst/>
          </a:prstGeom>
          <a:noFill/>
        </p:spPr>
        <p:txBody>
          <a:bodyPr wrap="square" rtlCol="0">
            <a:spAutoFit/>
          </a:bodyPr>
          <a:lstStyle/>
          <a:p>
            <a:r>
              <a:rPr lang="en-US" i="1" dirty="0" smtClean="0"/>
              <a:t>Under </a:t>
            </a:r>
            <a:r>
              <a:rPr lang="en-US" i="1" dirty="0"/>
              <a:t>the umbrella of Linux falls </a:t>
            </a:r>
            <a:r>
              <a:rPr lang="en-US" i="1" dirty="0" err="1"/>
              <a:t>Ubuntu</a:t>
            </a:r>
            <a:r>
              <a:rPr lang="en-US" i="1" dirty="0"/>
              <a:t>. </a:t>
            </a:r>
            <a:r>
              <a:rPr lang="en-US" i="1" dirty="0" err="1"/>
              <a:t>Ubuntu</a:t>
            </a:r>
            <a:r>
              <a:rPr lang="en-US" i="1" dirty="0"/>
              <a:t> is an African word meaning “Humanity to others”, or “I am what I am because of who we all are”. The </a:t>
            </a:r>
            <a:r>
              <a:rPr lang="en-US" i="1" dirty="0" err="1"/>
              <a:t>Ubuntu</a:t>
            </a:r>
            <a:r>
              <a:rPr lang="en-US" i="1" dirty="0"/>
              <a:t> distribution is known for “bringing the spirit of </a:t>
            </a:r>
            <a:r>
              <a:rPr lang="en-US" i="1" dirty="0" err="1"/>
              <a:t>Ubuntu</a:t>
            </a:r>
            <a:r>
              <a:rPr lang="en-US" i="1" dirty="0"/>
              <a:t> to the software world</a:t>
            </a:r>
            <a:r>
              <a:rPr lang="en-US" i="1" dirty="0" smtClean="0"/>
              <a:t>. ”</a:t>
            </a:r>
            <a:r>
              <a:rPr lang="en-US" i="1" dirty="0" err="1"/>
              <a:t>Ubuntu</a:t>
            </a:r>
            <a:r>
              <a:rPr lang="en-US" i="1" dirty="0"/>
              <a:t> is a free of charge, community developed operating system that is designed for laptops, desktops and servers</a:t>
            </a:r>
            <a:r>
              <a:rPr lang="en-US" i="1" dirty="0" smtClean="0"/>
              <a:t>. </a:t>
            </a:r>
            <a:r>
              <a:rPr lang="en-US" dirty="0" err="1"/>
              <a:t>buntu</a:t>
            </a:r>
            <a:r>
              <a:rPr lang="en-US" dirty="0"/>
              <a:t> 7.04—also known as Feisty Fawn—is known for its reliable software management tools and catalog of ready- to-</a:t>
            </a:r>
            <a:r>
              <a:rPr lang="en-US" dirty="0" smtClean="0"/>
              <a:t>install free software applications</a:t>
            </a:r>
            <a:r>
              <a:rPr lang="en-US" dirty="0"/>
              <a:t>.</a:t>
            </a:r>
            <a:endParaRPr lang="en-US" i="1" dirty="0" smtClean="0"/>
          </a:p>
          <a:p>
            <a:endParaRPr lang="en-US" i="1" dirty="0"/>
          </a:p>
          <a:p>
            <a:r>
              <a:rPr lang="en-US" i="1" dirty="0" smtClean="0"/>
              <a:t> </a:t>
            </a:r>
            <a:r>
              <a:rPr lang="en-US" i="1" dirty="0" err="1"/>
              <a:t>Ubuntu</a:t>
            </a:r>
            <a:r>
              <a:rPr lang="en-US" i="1" dirty="0"/>
              <a:t> contains the applications needed for such as word processing, email applications, web server software, and programming tools. Every six month a new desktop server is released as well free security updates for eighteen months</a:t>
            </a:r>
            <a:r>
              <a:rPr lang="en-US" i="1" dirty="0" smtClean="0"/>
              <a:t>.</a:t>
            </a:r>
          </a:p>
          <a:p>
            <a:endParaRPr lang="en-US" i="1" dirty="0" smtClean="0"/>
          </a:p>
          <a:p>
            <a:r>
              <a:rPr lang="en-US" b="1" dirty="0" smtClean="0"/>
              <a:t>Lessons Learned</a:t>
            </a:r>
          </a:p>
          <a:p>
            <a:pPr marL="115888" indent="-115888"/>
            <a:r>
              <a:rPr lang="en-US" i="1" dirty="0" smtClean="0"/>
              <a:t>• Understanding that </a:t>
            </a:r>
            <a:r>
              <a:rPr lang="en-US" dirty="0"/>
              <a:t>Server Edition of </a:t>
            </a:r>
            <a:r>
              <a:rPr lang="en-US" dirty="0" err="1"/>
              <a:t>Ubuntu</a:t>
            </a:r>
            <a:r>
              <a:rPr lang="en-US" dirty="0"/>
              <a:t> is built on the solid foundation of </a:t>
            </a:r>
            <a:r>
              <a:rPr lang="en-US" dirty="0" err="1"/>
              <a:t>Debian</a:t>
            </a:r>
            <a:r>
              <a:rPr lang="en-US" dirty="0"/>
              <a:t> which is known for its strong server </a:t>
            </a:r>
            <a:r>
              <a:rPr lang="en-US" dirty="0" smtClean="0"/>
              <a:t>installations and reliable performance</a:t>
            </a:r>
            <a:r>
              <a:rPr lang="en-US" dirty="0"/>
              <a:t>.</a:t>
            </a:r>
            <a:endParaRPr lang="en-US" i="1" dirty="0" smtClean="0"/>
          </a:p>
          <a:p>
            <a:pPr marL="115888" indent="-115888"/>
            <a:r>
              <a:rPr lang="en-US" i="1" dirty="0" smtClean="0"/>
              <a:t>• Use of </a:t>
            </a:r>
            <a:r>
              <a:rPr lang="en-US" dirty="0" err="1"/>
              <a:t>Ubuntu’s</a:t>
            </a:r>
            <a:r>
              <a:rPr lang="en-US" dirty="0"/>
              <a:t> </a:t>
            </a:r>
            <a:r>
              <a:rPr lang="en-US" dirty="0" smtClean="0"/>
              <a:t>Open Office which contains </a:t>
            </a:r>
            <a:r>
              <a:rPr lang="en-US" dirty="0"/>
              <a:t>a user interface </a:t>
            </a:r>
            <a:endParaRPr lang="en-US" i="1" dirty="0" smtClean="0"/>
          </a:p>
          <a:p>
            <a:pPr marL="115888" indent="-115888"/>
            <a:r>
              <a:rPr lang="en-US" i="1" dirty="0" smtClean="0"/>
              <a:t>• </a:t>
            </a:r>
            <a:r>
              <a:rPr lang="en-US" dirty="0"/>
              <a:t>Creating partitions</a:t>
            </a:r>
            <a:r>
              <a:rPr lang="en-US" dirty="0" smtClean="0"/>
              <a:t> on the </a:t>
            </a:r>
            <a:r>
              <a:rPr lang="en-US" dirty="0"/>
              <a:t>hard disk</a:t>
            </a:r>
            <a:endParaRPr lang="en-US" i="1" dirty="0" smtClean="0"/>
          </a:p>
          <a:p>
            <a:endParaRPr lang="en-US" dirty="0"/>
          </a:p>
        </p:txBody>
      </p:sp>
      <p:sp>
        <p:nvSpPr>
          <p:cNvPr id="3" name="TextBox 2"/>
          <p:cNvSpPr txBox="1"/>
          <p:nvPr/>
        </p:nvSpPr>
        <p:spPr>
          <a:xfrm>
            <a:off x="0" y="0"/>
            <a:ext cx="3166896" cy="800219"/>
          </a:xfrm>
          <a:prstGeom prst="rect">
            <a:avLst/>
          </a:prstGeom>
          <a:noFill/>
        </p:spPr>
        <p:txBody>
          <a:bodyPr wrap="square" rtlCol="0">
            <a:spAutoFit/>
          </a:bodyPr>
          <a:lstStyle/>
          <a:p>
            <a:r>
              <a:rPr lang="en-US" sz="2800" i="1" dirty="0" err="1" smtClean="0"/>
              <a:t>Ubuntu</a:t>
            </a:r>
            <a:endParaRPr lang="en-US" sz="2800" i="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482240" cy="523220"/>
          </a:xfrm>
          <a:prstGeom prst="rect">
            <a:avLst/>
          </a:prstGeom>
          <a:noFill/>
        </p:spPr>
        <p:txBody>
          <a:bodyPr wrap="square" rtlCol="0">
            <a:spAutoFit/>
          </a:bodyPr>
          <a:lstStyle/>
          <a:p>
            <a:r>
              <a:rPr lang="en-US" sz="2800" dirty="0" smtClean="0"/>
              <a:t>Professional Development</a:t>
            </a:r>
            <a:endParaRPr lang="en-US" sz="2800" dirty="0"/>
          </a:p>
        </p:txBody>
      </p:sp>
      <p:sp>
        <p:nvSpPr>
          <p:cNvPr id="3" name="TextBox 2"/>
          <p:cNvSpPr txBox="1"/>
          <p:nvPr/>
        </p:nvSpPr>
        <p:spPr>
          <a:xfrm>
            <a:off x="247413" y="1088702"/>
            <a:ext cx="8896587" cy="4955203"/>
          </a:xfrm>
          <a:prstGeom prst="rect">
            <a:avLst/>
          </a:prstGeom>
          <a:noFill/>
        </p:spPr>
        <p:txBody>
          <a:bodyPr wrap="square" rtlCol="0">
            <a:spAutoFit/>
          </a:bodyPr>
          <a:lstStyle/>
          <a:p>
            <a:endParaRPr lang="en-US" dirty="0" smtClean="0"/>
          </a:p>
          <a:p>
            <a:pPr marL="115888" indent="-115888"/>
            <a:r>
              <a:rPr lang="en-US" sz="2000" dirty="0" smtClean="0"/>
              <a:t>• Distinguished Lectures including:</a:t>
            </a:r>
          </a:p>
          <a:p>
            <a:pPr marL="115888" indent="-115888"/>
            <a:r>
              <a:rPr lang="en-US" sz="2000" dirty="0" smtClean="0"/>
              <a:t>        Dr. Marlon Pierce, Community </a:t>
            </a:r>
            <a:r>
              <a:rPr lang="en-US" sz="2000" dirty="0"/>
              <a:t>Grids </a:t>
            </a:r>
            <a:r>
              <a:rPr lang="en-US" sz="2000" dirty="0" smtClean="0"/>
              <a:t>Laboratory Indiana University      </a:t>
            </a:r>
          </a:p>
          <a:p>
            <a:pPr marL="115888" indent="-115888"/>
            <a:r>
              <a:rPr lang="en-US" sz="2000" dirty="0" smtClean="0"/>
              <a:t>        Dr. Omar Ali, NASA Langley Research Center, and Dr. </a:t>
            </a:r>
          </a:p>
          <a:p>
            <a:pPr marL="115888" indent="-115888"/>
            <a:r>
              <a:rPr lang="en-US" sz="2000" dirty="0" smtClean="0"/>
              <a:t>        Dr</a:t>
            </a:r>
            <a:r>
              <a:rPr lang="en-US" sz="2000" dirty="0"/>
              <a:t>. Arvin </a:t>
            </a:r>
            <a:r>
              <a:rPr lang="en-US" sz="2000" dirty="0" err="1" smtClean="0"/>
              <a:t>Agah</a:t>
            </a:r>
            <a:r>
              <a:rPr lang="en-US" sz="2000" dirty="0" smtClean="0"/>
              <a:t>, </a:t>
            </a:r>
            <a:r>
              <a:rPr lang="en-US" sz="2000" dirty="0" err="1" smtClean="0"/>
              <a:t>CReSIS</a:t>
            </a:r>
            <a:r>
              <a:rPr lang="en-US" sz="2000" dirty="0" smtClean="0"/>
              <a:t> project </a:t>
            </a:r>
            <a:r>
              <a:rPr lang="en-US" sz="2000" dirty="0"/>
              <a:t>University of </a:t>
            </a:r>
            <a:r>
              <a:rPr lang="en-US" sz="2000" dirty="0" smtClean="0"/>
              <a:t>Kansas </a:t>
            </a:r>
          </a:p>
          <a:p>
            <a:pPr marL="115888" indent="-115888"/>
            <a:endParaRPr lang="en-US" sz="2000" dirty="0" smtClean="0"/>
          </a:p>
          <a:p>
            <a:pPr marL="115888" indent="-115888"/>
            <a:r>
              <a:rPr lang="en-US" sz="2000" dirty="0" smtClean="0"/>
              <a:t>• Preparation for graduate school seminars</a:t>
            </a:r>
          </a:p>
          <a:p>
            <a:pPr marL="115888" indent="-115888"/>
            <a:endParaRPr lang="en-US" sz="2000" dirty="0" smtClean="0"/>
          </a:p>
          <a:p>
            <a:pPr marL="115888" indent="-115888"/>
            <a:r>
              <a:rPr lang="en-US" sz="2000" dirty="0" smtClean="0"/>
              <a:t>• Seminars on how to format research papers</a:t>
            </a:r>
          </a:p>
          <a:p>
            <a:pPr marL="115888" indent="-115888"/>
            <a:endParaRPr lang="en-US" sz="2000" dirty="0" smtClean="0"/>
          </a:p>
          <a:p>
            <a:pPr marL="115888" indent="-115888"/>
            <a:r>
              <a:rPr lang="en-US" sz="2000" dirty="0" smtClean="0"/>
              <a:t>• Paid membership in the </a:t>
            </a:r>
            <a:r>
              <a:rPr lang="en-US" sz="2000" dirty="0" err="1" smtClean="0"/>
              <a:t>Geoscience</a:t>
            </a:r>
            <a:r>
              <a:rPr lang="en-US" sz="2000" dirty="0" smtClean="0"/>
              <a:t> and </a:t>
            </a:r>
          </a:p>
          <a:p>
            <a:pPr marL="115888" indent="-115888"/>
            <a:r>
              <a:rPr lang="en-US" sz="2000" dirty="0" smtClean="0"/>
              <a:t>  Remote Sensing Society</a:t>
            </a:r>
          </a:p>
          <a:p>
            <a:pPr marL="115888" indent="-115888"/>
            <a:endParaRPr lang="en-US" sz="2000" dirty="0" smtClean="0"/>
          </a:p>
          <a:p>
            <a:pPr marL="115888" indent="-115888"/>
            <a:r>
              <a:rPr lang="en-US" sz="2000" dirty="0" smtClean="0"/>
              <a:t>• Oral and Written Team Research </a:t>
            </a:r>
          </a:p>
          <a:p>
            <a:pPr marL="115888" indent="-115888"/>
            <a:r>
              <a:rPr lang="en-US" sz="2000" dirty="0" smtClean="0"/>
              <a:t>   Report Presentations</a:t>
            </a:r>
          </a:p>
          <a:p>
            <a:endParaRPr lang="en-US" dirty="0"/>
          </a:p>
        </p:txBody>
      </p:sp>
      <p:pic>
        <p:nvPicPr>
          <p:cNvPr id="4" name="Picture 3" descr="ure_closing2_78.jpg"/>
          <p:cNvPicPr>
            <a:picLocks noChangeAspect="1"/>
          </p:cNvPicPr>
          <p:nvPr/>
        </p:nvPicPr>
        <p:blipFill>
          <a:blip r:embed="rId2"/>
          <a:stretch>
            <a:fillRect/>
          </a:stretch>
        </p:blipFill>
        <p:spPr>
          <a:xfrm>
            <a:off x="5261666" y="3946250"/>
            <a:ext cx="3882334" cy="2911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345" y="1022720"/>
            <a:ext cx="8698655" cy="5632312"/>
          </a:xfrm>
          <a:prstGeom prst="rect">
            <a:avLst/>
          </a:prstGeom>
          <a:noFill/>
        </p:spPr>
        <p:txBody>
          <a:bodyPr wrap="square" rtlCol="0">
            <a:spAutoFit/>
          </a:bodyPr>
          <a:lstStyle/>
          <a:p>
            <a:endParaRPr lang="en-US" dirty="0" smtClean="0"/>
          </a:p>
          <a:p>
            <a:pPr marL="280988" indent="-280988"/>
            <a:r>
              <a:rPr lang="en-US" dirty="0" smtClean="0"/>
              <a:t>[</a:t>
            </a:r>
            <a:r>
              <a:rPr lang="en-US" dirty="0"/>
              <a:t>1] “Lamp- How To”, Retrieved from</a:t>
            </a:r>
            <a:r>
              <a:rPr lang="en-US" dirty="0" smtClean="0"/>
              <a:t> http</a:t>
            </a:r>
            <a:r>
              <a:rPr lang="en-US" dirty="0"/>
              <a:t>://</a:t>
            </a:r>
            <a:r>
              <a:rPr lang="en-US" dirty="0" smtClean="0"/>
              <a:t>lamphowto.com</a:t>
            </a:r>
          </a:p>
          <a:p>
            <a:pPr marL="280988" indent="-280988"/>
            <a:endParaRPr lang="en-US" dirty="0" smtClean="0"/>
          </a:p>
          <a:p>
            <a:pPr marL="280988" indent="-280988"/>
            <a:r>
              <a:rPr lang="en-US" dirty="0" smtClean="0"/>
              <a:t>[</a:t>
            </a:r>
            <a:r>
              <a:rPr lang="en-US" dirty="0"/>
              <a:t>2] “</a:t>
            </a:r>
            <a:r>
              <a:rPr lang="en-US" dirty="0" err="1"/>
              <a:t>Ubuntu</a:t>
            </a:r>
            <a:r>
              <a:rPr lang="en-US" dirty="0"/>
              <a:t>” Retrieved from</a:t>
            </a:r>
            <a:r>
              <a:rPr lang="en-US" dirty="0" smtClean="0"/>
              <a:t> http</a:t>
            </a:r>
            <a:r>
              <a:rPr lang="en-US" dirty="0"/>
              <a:t>://www.ubuntu.com</a:t>
            </a:r>
            <a:r>
              <a:rPr lang="en-US" dirty="0" smtClean="0"/>
              <a:t>/</a:t>
            </a:r>
          </a:p>
          <a:p>
            <a:pPr marL="280988" indent="-280988"/>
            <a:endParaRPr lang="en-US" dirty="0" smtClean="0"/>
          </a:p>
          <a:p>
            <a:pPr marL="280988" indent="-280988"/>
            <a:r>
              <a:rPr lang="en-US" dirty="0" smtClean="0"/>
              <a:t>[</a:t>
            </a:r>
            <a:r>
              <a:rPr lang="en-US" dirty="0"/>
              <a:t>3] “The Apache HTTP Server Project” Retrieved from</a:t>
            </a:r>
            <a:r>
              <a:rPr lang="en-US" dirty="0" smtClean="0"/>
              <a:t> http</a:t>
            </a:r>
            <a:r>
              <a:rPr lang="en-US" dirty="0"/>
              <a:t>://</a:t>
            </a:r>
            <a:r>
              <a:rPr lang="en-US" dirty="0" err="1"/>
              <a:t>httpd.apache.org</a:t>
            </a:r>
            <a:r>
              <a:rPr lang="en-US" dirty="0"/>
              <a:t>/</a:t>
            </a:r>
            <a:r>
              <a:rPr lang="en-US" dirty="0" smtClean="0"/>
              <a:t> </a:t>
            </a:r>
          </a:p>
          <a:p>
            <a:pPr marL="280988" indent="-280988"/>
            <a:endParaRPr lang="en-US" dirty="0" smtClean="0"/>
          </a:p>
          <a:p>
            <a:pPr marL="280988" indent="-280988"/>
            <a:r>
              <a:rPr lang="en-US" dirty="0" smtClean="0"/>
              <a:t>[</a:t>
            </a:r>
            <a:r>
              <a:rPr lang="en-US" dirty="0"/>
              <a:t>4] “The Apache Software Foundation (ASF)” Retrieved </a:t>
            </a:r>
            <a:r>
              <a:rPr lang="en-US" dirty="0" smtClean="0"/>
              <a:t>from http</a:t>
            </a:r>
            <a:r>
              <a:rPr lang="en-US" dirty="0"/>
              <a:t>://httpd.apache.org</a:t>
            </a:r>
            <a:r>
              <a:rPr lang="en-US" dirty="0" smtClean="0"/>
              <a:t>/</a:t>
            </a:r>
          </a:p>
          <a:p>
            <a:pPr marL="280988" indent="-280988"/>
            <a:endParaRPr lang="en-US" dirty="0" smtClean="0"/>
          </a:p>
          <a:p>
            <a:pPr marL="280988" indent="-280988"/>
            <a:r>
              <a:rPr lang="en-US" dirty="0" smtClean="0"/>
              <a:t>[</a:t>
            </a:r>
            <a:r>
              <a:rPr lang="en-US" dirty="0"/>
              <a:t>5] “</a:t>
            </a:r>
            <a:r>
              <a:rPr lang="en-US" dirty="0" err="1"/>
              <a:t>MySQL</a:t>
            </a:r>
            <a:r>
              <a:rPr lang="en-US" dirty="0"/>
              <a:t> AB”, Retrieved from</a:t>
            </a:r>
            <a:r>
              <a:rPr lang="en-US" dirty="0" smtClean="0"/>
              <a:t> http</a:t>
            </a:r>
            <a:r>
              <a:rPr lang="en-US" dirty="0"/>
              <a:t>://mysql.com</a:t>
            </a:r>
            <a:r>
              <a:rPr lang="en-US" dirty="0" smtClean="0"/>
              <a:t>/</a:t>
            </a:r>
          </a:p>
          <a:p>
            <a:pPr marL="280988" indent="-280988"/>
            <a:endParaRPr lang="en-US" dirty="0" smtClean="0"/>
          </a:p>
          <a:p>
            <a:pPr marL="280988" indent="-280988"/>
            <a:r>
              <a:rPr lang="en-US" dirty="0" smtClean="0"/>
              <a:t>[</a:t>
            </a:r>
            <a:r>
              <a:rPr lang="en-US" dirty="0"/>
              <a:t>6] “PHP Hypertext Processor”, Retrieved from</a:t>
            </a:r>
            <a:r>
              <a:rPr lang="en-US" dirty="0" smtClean="0"/>
              <a:t> http</a:t>
            </a:r>
            <a:r>
              <a:rPr lang="en-US" dirty="0"/>
              <a:t>://www.php.net</a:t>
            </a:r>
            <a:r>
              <a:rPr lang="en-US" dirty="0" smtClean="0"/>
              <a:t>/</a:t>
            </a:r>
          </a:p>
          <a:p>
            <a:pPr marL="280988" indent="-280988"/>
            <a:endParaRPr lang="en-US" dirty="0" smtClean="0"/>
          </a:p>
          <a:p>
            <a:pPr marL="280988" indent="-280988"/>
            <a:r>
              <a:rPr lang="en-US" dirty="0" smtClean="0"/>
              <a:t>[</a:t>
            </a:r>
            <a:r>
              <a:rPr lang="en-US" dirty="0"/>
              <a:t>7] “</a:t>
            </a:r>
            <a:r>
              <a:rPr lang="en-US" dirty="0" err="1"/>
              <a:t>MediaWiki</a:t>
            </a:r>
            <a:r>
              <a:rPr lang="en-US" dirty="0"/>
              <a:t>”, Retrieved </a:t>
            </a:r>
            <a:r>
              <a:rPr lang="en-US" dirty="0" smtClean="0"/>
              <a:t>from http</a:t>
            </a:r>
            <a:r>
              <a:rPr lang="en-US" dirty="0"/>
              <a:t>://</a:t>
            </a:r>
            <a:r>
              <a:rPr lang="en-US" dirty="0" err="1"/>
              <a:t>www.mediawiki.org/wiki/MediaWiki</a:t>
            </a:r>
            <a:r>
              <a:rPr lang="en-US" dirty="0" smtClean="0"/>
              <a:t> </a:t>
            </a:r>
          </a:p>
          <a:p>
            <a:pPr marL="280988" indent="-280988"/>
            <a:endParaRPr lang="en-US" dirty="0" smtClean="0"/>
          </a:p>
          <a:p>
            <a:pPr marL="280988" indent="-280988"/>
            <a:r>
              <a:rPr lang="en-US" dirty="0" smtClean="0"/>
              <a:t>[</a:t>
            </a:r>
            <a:r>
              <a:rPr lang="en-US" dirty="0"/>
              <a:t>8] “Blogger”, Retrieved from</a:t>
            </a:r>
            <a:r>
              <a:rPr lang="en-US" dirty="0" smtClean="0"/>
              <a:t> </a:t>
            </a:r>
            <a:r>
              <a:rPr lang="en-US" dirty="0" err="1" smtClean="0"/>
              <a:t>Webhttp</a:t>
            </a:r>
            <a:r>
              <a:rPr lang="en-US" dirty="0" err="1"/>
              <a:t>://www.blogger.com</a:t>
            </a:r>
            <a:r>
              <a:rPr lang="en-US" dirty="0"/>
              <a:t>/</a:t>
            </a:r>
            <a:r>
              <a:rPr lang="en-US" dirty="0" smtClean="0"/>
              <a:t> </a:t>
            </a:r>
          </a:p>
          <a:p>
            <a:pPr marL="280988" indent="-280988"/>
            <a:endParaRPr lang="en-US" dirty="0" smtClean="0"/>
          </a:p>
          <a:p>
            <a:pPr marL="280988" indent="-280988"/>
            <a:r>
              <a:rPr lang="en-US" dirty="0" smtClean="0"/>
              <a:t>[</a:t>
            </a:r>
            <a:r>
              <a:rPr lang="en-US" dirty="0"/>
              <a:t>9] “</a:t>
            </a:r>
            <a:r>
              <a:rPr lang="en-US" dirty="0" err="1"/>
              <a:t>Del.icio.us</a:t>
            </a:r>
            <a:r>
              <a:rPr lang="en-US" dirty="0"/>
              <a:t>”, Retrieved </a:t>
            </a:r>
            <a:r>
              <a:rPr lang="en-US" dirty="0" smtClean="0"/>
              <a:t>from http</a:t>
            </a:r>
            <a:r>
              <a:rPr lang="en-US" dirty="0"/>
              <a:t>://</a:t>
            </a:r>
            <a:r>
              <a:rPr lang="en-US" dirty="0" err="1"/>
              <a:t>del.icio.us</a:t>
            </a:r>
            <a:r>
              <a:rPr lang="en-US" dirty="0"/>
              <a:t>/</a:t>
            </a:r>
            <a:r>
              <a:rPr lang="en-US" dirty="0" smtClean="0"/>
              <a:t> </a:t>
            </a:r>
          </a:p>
          <a:p>
            <a:pPr marL="280988" indent="-280988"/>
            <a:endParaRPr lang="en-US" dirty="0"/>
          </a:p>
          <a:p>
            <a:pPr marL="280988" indent="-280988"/>
            <a:r>
              <a:rPr lang="en-US" dirty="0" smtClean="0"/>
              <a:t>[10] </a:t>
            </a:r>
            <a:r>
              <a:rPr lang="en-US" dirty="0"/>
              <a:t>“</a:t>
            </a:r>
            <a:r>
              <a:rPr lang="en-US" dirty="0" err="1"/>
              <a:t>Globus</a:t>
            </a:r>
            <a:r>
              <a:rPr lang="en-US" dirty="0"/>
              <a:t> Toolkit”, Retrieved </a:t>
            </a:r>
            <a:r>
              <a:rPr lang="en-US" dirty="0" smtClean="0"/>
              <a:t>from http</a:t>
            </a:r>
            <a:r>
              <a:rPr lang="en-US" dirty="0"/>
              <a:t>://</a:t>
            </a:r>
            <a:r>
              <a:rPr lang="en-US" dirty="0" err="1"/>
              <a:t>www.globus.org</a:t>
            </a:r>
            <a:r>
              <a:rPr lang="en-US" dirty="0"/>
              <a:t>/toolkit/</a:t>
            </a:r>
          </a:p>
        </p:txBody>
      </p:sp>
      <p:sp>
        <p:nvSpPr>
          <p:cNvPr id="3" name="TextBox 2"/>
          <p:cNvSpPr txBox="1"/>
          <p:nvPr/>
        </p:nvSpPr>
        <p:spPr>
          <a:xfrm>
            <a:off x="0" y="0"/>
            <a:ext cx="3727701" cy="800219"/>
          </a:xfrm>
          <a:prstGeom prst="rect">
            <a:avLst/>
          </a:prstGeom>
          <a:noFill/>
        </p:spPr>
        <p:txBody>
          <a:bodyPr wrap="square" rtlCol="0">
            <a:spAutoFit/>
          </a:bodyPr>
          <a:lstStyle/>
          <a:p>
            <a:r>
              <a:rPr lang="en-US" sz="2800" dirty="0" smtClean="0"/>
              <a:t>REFERENCES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re_closing2_09.jpg"/>
          <p:cNvPicPr>
            <a:picLocks noChangeAspect="1"/>
          </p:cNvPicPr>
          <p:nvPr/>
        </p:nvPicPr>
        <p:blipFill>
          <a:blip r:embed="rId2"/>
          <a:stretch>
            <a:fillRect/>
          </a:stretch>
        </p:blipFill>
        <p:spPr>
          <a:xfrm>
            <a:off x="2065045" y="3524193"/>
            <a:ext cx="4445076" cy="33338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descr="homebottom2.jpg"/>
          <p:cNvPicPr>
            <a:picLocks noChangeAspect="1"/>
          </p:cNvPicPr>
          <p:nvPr/>
        </p:nvPicPr>
        <p:blipFill>
          <a:blip r:embed="rId3"/>
          <a:stretch>
            <a:fillRect/>
          </a:stretch>
        </p:blipFill>
        <p:spPr>
          <a:xfrm>
            <a:off x="0" y="0"/>
            <a:ext cx="9144000" cy="36094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769" y="1425039"/>
            <a:ext cx="8503165" cy="5170646"/>
          </a:xfrm>
          <a:prstGeom prst="rect">
            <a:avLst/>
          </a:prstGeom>
          <a:noFill/>
        </p:spPr>
        <p:txBody>
          <a:bodyPr wrap="square" rtlCol="0">
            <a:spAutoFit/>
          </a:bodyPr>
          <a:lstStyle/>
          <a:p>
            <a:r>
              <a:rPr lang="en-US" sz="2400" dirty="0" smtClean="0"/>
              <a:t>The project titled </a:t>
            </a:r>
            <a:r>
              <a:rPr lang="en-US" sz="2400" i="1" dirty="0" smtClean="0"/>
              <a:t>Implement a LAMP Documentation Server for a Condor-based Grid </a:t>
            </a:r>
            <a:r>
              <a:rPr lang="en-US" sz="2400" dirty="0" smtClean="0"/>
              <a:t>was conducted as part of the summer 2007 Undergraduate Research Experience (URE) on the campus of Elizabeth City State University (ECSU) .   </a:t>
            </a:r>
          </a:p>
          <a:p>
            <a:endParaRPr lang="en-US" sz="2400" dirty="0" smtClean="0"/>
          </a:p>
          <a:p>
            <a:r>
              <a:rPr lang="en-US" sz="2400" dirty="0" smtClean="0"/>
              <a:t>URE is a summer program for underrepresented students in science, technology, engineering and mathematics (STEM) fields from ECSU and other Minority Serving Institutions (</a:t>
            </a:r>
            <a:r>
              <a:rPr lang="en-US" sz="2400" dirty="0" err="1" smtClean="0"/>
              <a:t>MSIs</a:t>
            </a:r>
            <a:r>
              <a:rPr lang="en-US" sz="2400" dirty="0" smtClean="0"/>
              <a:t>).   </a:t>
            </a:r>
          </a:p>
          <a:p>
            <a:endParaRPr lang="en-US" sz="2400" dirty="0"/>
          </a:p>
          <a:p>
            <a:r>
              <a:rPr lang="en-US" sz="2400" dirty="0" smtClean="0"/>
              <a:t>The objective of this program is to promote the professional development of minority students through their participation in research  training activities.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165" y="758793"/>
            <a:ext cx="8224373" cy="2862323"/>
          </a:xfrm>
          <a:prstGeom prst="rect">
            <a:avLst/>
          </a:prstGeom>
          <a:noFill/>
        </p:spPr>
        <p:txBody>
          <a:bodyPr wrap="square" rtlCol="0">
            <a:spAutoFit/>
          </a:bodyPr>
          <a:lstStyle/>
          <a:p>
            <a:r>
              <a:rPr lang="en-US" dirty="0" smtClean="0"/>
              <a:t>Both a flier announcing the program and a webpage were developed to recruit students. Particular attention was paid to recruiting students from minority serving institutions with limited research capabilities. Recommendations from faculty members at </a:t>
            </a:r>
            <a:r>
              <a:rPr lang="en-US" dirty="0" err="1" smtClean="0"/>
              <a:t>MSIs</a:t>
            </a:r>
            <a:r>
              <a:rPr lang="en-US" dirty="0" smtClean="0"/>
              <a:t> and from past program participants provide an important recruitment tool for more than 80% of the applicant.  The program began in 2001.</a:t>
            </a:r>
          </a:p>
          <a:p>
            <a:pPr marL="280988"/>
            <a:r>
              <a:rPr lang="en-US" dirty="0" smtClean="0"/>
              <a:t>Number of participants to date:   105</a:t>
            </a:r>
          </a:p>
          <a:p>
            <a:pPr marL="280988"/>
            <a:r>
              <a:rPr lang="en-US" dirty="0" smtClean="0"/>
              <a:t>Number of underrepresented participants to date:  103</a:t>
            </a:r>
          </a:p>
          <a:p>
            <a:pPr marL="280988"/>
            <a:r>
              <a:rPr lang="en-US" dirty="0" smtClean="0"/>
              <a:t>Percentage of students going on to graduate school after the B.S. degree: 72%</a:t>
            </a:r>
          </a:p>
          <a:p>
            <a:endParaRPr lang="en-US" dirty="0"/>
          </a:p>
        </p:txBody>
      </p:sp>
      <p:pic>
        <p:nvPicPr>
          <p:cNvPr id="3" name="Picture 2" descr="ure_closing2_98.jpg"/>
          <p:cNvPicPr>
            <a:picLocks noChangeAspect="1"/>
          </p:cNvPicPr>
          <p:nvPr/>
        </p:nvPicPr>
        <p:blipFill>
          <a:blip r:embed="rId2"/>
          <a:srcRect t="41088"/>
          <a:stretch>
            <a:fillRect/>
          </a:stretch>
        </p:blipFill>
        <p:spPr>
          <a:xfrm>
            <a:off x="699288" y="3386889"/>
            <a:ext cx="7333412" cy="32401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0" y="0"/>
            <a:ext cx="4519425" cy="800219"/>
          </a:xfrm>
          <a:prstGeom prst="rect">
            <a:avLst/>
          </a:prstGeom>
          <a:noFill/>
        </p:spPr>
        <p:txBody>
          <a:bodyPr wrap="square" rtlCol="0">
            <a:spAutoFit/>
          </a:bodyPr>
          <a:lstStyle/>
          <a:p>
            <a:r>
              <a:rPr lang="en-US" sz="2800" dirty="0" smtClean="0"/>
              <a:t>Recruitment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792" y="1418612"/>
            <a:ext cx="8580608" cy="4524316"/>
          </a:xfrm>
          <a:prstGeom prst="rect">
            <a:avLst/>
          </a:prstGeom>
          <a:noFill/>
        </p:spPr>
        <p:txBody>
          <a:bodyPr wrap="square" rtlCol="0">
            <a:spAutoFit/>
          </a:bodyPr>
          <a:lstStyle/>
          <a:p>
            <a:r>
              <a:rPr lang="en-US" dirty="0" smtClean="0"/>
              <a:t>Each student in the program is assigned to a specific research team, where they work closely with the faculty and staff.  </a:t>
            </a:r>
          </a:p>
          <a:p>
            <a:endParaRPr lang="en-US" dirty="0" smtClean="0"/>
          </a:p>
          <a:p>
            <a:r>
              <a:rPr lang="en-US" dirty="0" smtClean="0"/>
              <a:t>In addition, seminars, lunch meetings, and social functions are organized to facilitate undergraduate interaction.  </a:t>
            </a:r>
          </a:p>
          <a:p>
            <a:endParaRPr lang="en-US" dirty="0" smtClean="0"/>
          </a:p>
          <a:p>
            <a:r>
              <a:rPr lang="en-US" dirty="0" smtClean="0"/>
              <a:t>The project is conducted for eight weeks during the summer, with on-line mentoring and follow-up during academic year. </a:t>
            </a:r>
          </a:p>
          <a:p>
            <a:endParaRPr lang="en-US" dirty="0" smtClean="0"/>
          </a:p>
          <a:p>
            <a:r>
              <a:rPr lang="en-US" dirty="0" smtClean="0"/>
              <a:t>During the first week of the program all students learn skills related to use of the laboratory software and hardware resources.  Students also learn skills that allow them to document their experience on the team website.</a:t>
            </a:r>
          </a:p>
          <a:p>
            <a:endParaRPr lang="en-US" dirty="0" smtClean="0"/>
          </a:p>
          <a:p>
            <a:r>
              <a:rPr lang="en-US" dirty="0" smtClean="0"/>
              <a:t>During the remaining seven weeks of the program students are assigned to teams working on research projects as assigned by the team mentor</a:t>
            </a:r>
          </a:p>
          <a:p>
            <a:endParaRPr lang="en-US" dirty="0"/>
          </a:p>
        </p:txBody>
      </p:sp>
      <p:sp>
        <p:nvSpPr>
          <p:cNvPr id="3" name="TextBox 2"/>
          <p:cNvSpPr txBox="1"/>
          <p:nvPr/>
        </p:nvSpPr>
        <p:spPr>
          <a:xfrm>
            <a:off x="0" y="0"/>
            <a:ext cx="6350287" cy="800219"/>
          </a:xfrm>
          <a:prstGeom prst="rect">
            <a:avLst/>
          </a:prstGeom>
          <a:noFill/>
        </p:spPr>
        <p:txBody>
          <a:bodyPr wrap="square" rtlCol="0">
            <a:spAutoFit/>
          </a:bodyPr>
          <a:lstStyle/>
          <a:p>
            <a:r>
              <a:rPr lang="en-US" sz="2800" dirty="0" smtClean="0"/>
              <a:t>Structure of the URE program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281" y="824775"/>
            <a:ext cx="8332792" cy="1600438"/>
          </a:xfrm>
          <a:prstGeom prst="rect">
            <a:avLst/>
          </a:prstGeom>
          <a:noFill/>
        </p:spPr>
        <p:txBody>
          <a:bodyPr wrap="square" rtlCol="0">
            <a:spAutoFit/>
          </a:bodyPr>
          <a:lstStyle/>
          <a:p>
            <a:r>
              <a:rPr lang="en-US" sz="2000" dirty="0" smtClean="0"/>
              <a:t>CERSER research associates and staff have provided mentorship for teams.  Dr. Malcolm </a:t>
            </a:r>
            <a:r>
              <a:rPr lang="en-US" sz="2000" dirty="0" err="1" smtClean="0"/>
              <a:t>LeCompte</a:t>
            </a:r>
            <a:r>
              <a:rPr lang="en-US" sz="2000" dirty="0" smtClean="0"/>
              <a:t>, Dr. Eric Akers, Mr. Jeff Wood and Mr. </a:t>
            </a:r>
            <a:r>
              <a:rPr lang="en-US" sz="2000" dirty="0" err="1" smtClean="0"/>
              <a:t>Jeaime</a:t>
            </a:r>
            <a:r>
              <a:rPr lang="en-US" sz="2000" dirty="0" smtClean="0"/>
              <a:t> Powell have been the primary source of mentors for teams with research related to </a:t>
            </a:r>
            <a:r>
              <a:rPr lang="en-US" sz="2000" dirty="0" err="1" smtClean="0"/>
              <a:t>cyberinfrastructure</a:t>
            </a:r>
            <a:r>
              <a:rPr lang="en-US" sz="2000" dirty="0" smtClean="0"/>
              <a:t> applications to ice sheets and polar research.  </a:t>
            </a:r>
          </a:p>
          <a:p>
            <a:endParaRPr lang="en-US" dirty="0"/>
          </a:p>
        </p:txBody>
      </p:sp>
      <p:pic>
        <p:nvPicPr>
          <p:cNvPr id="3" name="Picture 2" descr="ure_closing1_02.jpg"/>
          <p:cNvPicPr>
            <a:picLocks noChangeAspect="1"/>
          </p:cNvPicPr>
          <p:nvPr/>
        </p:nvPicPr>
        <p:blipFill>
          <a:blip r:embed="rId2"/>
          <a:stretch>
            <a:fillRect/>
          </a:stretch>
        </p:blipFill>
        <p:spPr>
          <a:xfrm>
            <a:off x="1454759" y="2629673"/>
            <a:ext cx="5241908" cy="39314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6960574" y="2886711"/>
            <a:ext cx="1929827" cy="2308324"/>
          </a:xfrm>
          <a:prstGeom prst="rect">
            <a:avLst/>
          </a:prstGeom>
          <a:noFill/>
        </p:spPr>
        <p:txBody>
          <a:bodyPr wrap="square" rtlCol="0">
            <a:spAutoFit/>
          </a:bodyPr>
          <a:lstStyle/>
          <a:p>
            <a:r>
              <a:rPr lang="en-US" dirty="0" smtClean="0"/>
              <a:t>Indiana University representative,</a:t>
            </a:r>
          </a:p>
          <a:p>
            <a:r>
              <a:rPr lang="en-US" dirty="0" smtClean="0"/>
              <a:t>Dr. Marlon Pierce worked closely with the LAMP Documentation Team.</a:t>
            </a:r>
            <a:endParaRPr lang="en-US" dirty="0"/>
          </a:p>
        </p:txBody>
      </p:sp>
      <p:sp>
        <p:nvSpPr>
          <p:cNvPr id="5" name="TextBox 4"/>
          <p:cNvSpPr txBox="1"/>
          <p:nvPr/>
        </p:nvSpPr>
        <p:spPr>
          <a:xfrm>
            <a:off x="0" y="0"/>
            <a:ext cx="2804023" cy="800219"/>
          </a:xfrm>
          <a:prstGeom prst="rect">
            <a:avLst/>
          </a:prstGeom>
          <a:noFill/>
        </p:spPr>
        <p:txBody>
          <a:bodyPr wrap="square" rtlCol="0">
            <a:spAutoFit/>
          </a:bodyPr>
          <a:lstStyle/>
          <a:p>
            <a:r>
              <a:rPr lang="en-US" sz="2800" dirty="0" smtClean="0"/>
              <a:t>Mentors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350" y="0"/>
            <a:ext cx="8942650" cy="7448195"/>
          </a:xfrm>
          <a:prstGeom prst="rect">
            <a:avLst/>
          </a:prstGeom>
          <a:noFill/>
        </p:spPr>
        <p:txBody>
          <a:bodyPr wrap="square" rtlCol="0">
            <a:spAutoFit/>
          </a:bodyPr>
          <a:lstStyle/>
          <a:p>
            <a:r>
              <a:rPr lang="en-US" sz="2800" dirty="0" smtClean="0"/>
              <a:t>Past team projects have included the following:</a:t>
            </a:r>
          </a:p>
          <a:p>
            <a:endParaRPr lang="en-US" dirty="0" smtClean="0"/>
          </a:p>
          <a:p>
            <a:pPr marL="165100" indent="-165100"/>
            <a:endParaRPr lang="en-US" sz="1600" b="1" dirty="0" smtClean="0"/>
          </a:p>
          <a:p>
            <a:pPr marL="165100" indent="-165100"/>
            <a:r>
              <a:rPr lang="en-US" sz="1600" b="1" dirty="0" smtClean="0"/>
              <a:t>• Generation of Titanic Prime Numbers Through High Performance Computing Infrastructure	 </a:t>
            </a:r>
          </a:p>
          <a:p>
            <a:pPr marL="165100" indent="-165100"/>
            <a:endParaRPr lang="en-US" sz="1600" b="1" dirty="0" smtClean="0"/>
          </a:p>
          <a:p>
            <a:pPr marL="165100" indent="-165100"/>
            <a:r>
              <a:rPr lang="en-US" sz="1600" b="1" dirty="0" smtClean="0"/>
              <a:t>• A Comparative Analysis of Localized Command Line Execution, Remote Execution through Command Line, and Torque Submissions of </a:t>
            </a:r>
            <a:r>
              <a:rPr lang="en-US" sz="1600" b="1" dirty="0" err="1" smtClean="0"/>
              <a:t>Matlab(R</a:t>
            </a:r>
            <a:r>
              <a:rPr lang="en-US" sz="1600" b="1" dirty="0" smtClean="0"/>
              <a:t>) Scripts for the Charting of </a:t>
            </a:r>
            <a:r>
              <a:rPr lang="en-US" sz="1600" b="1" dirty="0" err="1" smtClean="0"/>
              <a:t>CReSIS</a:t>
            </a:r>
            <a:r>
              <a:rPr lang="en-US" sz="1600" b="1" dirty="0" smtClean="0"/>
              <a:t> Flight Path Data </a:t>
            </a:r>
          </a:p>
          <a:p>
            <a:pPr marL="165100" indent="-165100"/>
            <a:endParaRPr lang="en-US" sz="1600" b="1" dirty="0" smtClean="0"/>
          </a:p>
          <a:p>
            <a:pPr marL="165100" indent="-165100"/>
            <a:r>
              <a:rPr lang="en-US" sz="1600" b="1" dirty="0" smtClean="0"/>
              <a:t>• Visualization of the 1993-2007 </a:t>
            </a:r>
            <a:r>
              <a:rPr lang="en-US" sz="1600" b="1" dirty="0" err="1" smtClean="0"/>
              <a:t>CReSIS</a:t>
            </a:r>
            <a:r>
              <a:rPr lang="en-US" sz="1600" b="1" dirty="0" smtClean="0"/>
              <a:t> Greenland Data Sets for the Polar Grid High Performance Computing System </a:t>
            </a:r>
          </a:p>
          <a:p>
            <a:pPr marL="165100" indent="-165100"/>
            <a:endParaRPr lang="en-US" sz="1600" b="1" dirty="0" smtClean="0"/>
          </a:p>
          <a:p>
            <a:pPr marL="165100" indent="-165100"/>
            <a:r>
              <a:rPr lang="en-US" sz="1600" b="1" dirty="0" smtClean="0"/>
              <a:t>• Creation of a Flexible and Scalable Distributed Computing Infrastructure Using </a:t>
            </a:r>
            <a:r>
              <a:rPr lang="en-US" sz="1600" b="1" dirty="0" err="1" smtClean="0"/>
              <a:t>OpenGRID</a:t>
            </a:r>
            <a:r>
              <a:rPr lang="en-US" sz="1600" b="1" dirty="0" smtClean="0"/>
              <a:t> Project Standards  </a:t>
            </a:r>
          </a:p>
          <a:p>
            <a:pPr marL="165100" indent="-165100"/>
            <a:endParaRPr lang="en-US" sz="1600" b="1" dirty="0" smtClean="0"/>
          </a:p>
          <a:p>
            <a:pPr marL="165100" indent="-165100"/>
            <a:r>
              <a:rPr lang="en-US" sz="1600" b="1" dirty="0" smtClean="0"/>
              <a:t>• A </a:t>
            </a:r>
            <a:r>
              <a:rPr lang="en-US" sz="1600" b="1" dirty="0" err="1" smtClean="0"/>
              <a:t>Comparision</a:t>
            </a:r>
            <a:r>
              <a:rPr lang="en-US" sz="1600" b="1" dirty="0" smtClean="0"/>
              <a:t> of Job Duration Utilizing High Performance Computing on a Distributed Grid  </a:t>
            </a:r>
          </a:p>
          <a:p>
            <a:pPr marL="165100" indent="-165100"/>
            <a:endParaRPr lang="en-US" sz="1600" b="1" dirty="0" smtClean="0"/>
          </a:p>
          <a:p>
            <a:pPr marL="165100" indent="-165100"/>
            <a:r>
              <a:rPr lang="en-US" sz="1600" b="1" dirty="0" smtClean="0"/>
              <a:t>• Implementation of a Static Based Cluster 3</a:t>
            </a:r>
          </a:p>
          <a:p>
            <a:pPr marL="165100" indent="-165100"/>
            <a:endParaRPr lang="en-US" sz="1600" b="1" dirty="0" smtClean="0"/>
          </a:p>
          <a:p>
            <a:pPr marL="165100" indent="-165100"/>
            <a:r>
              <a:rPr lang="en-US" sz="1600" b="1" dirty="0" smtClean="0"/>
              <a:t>• The Utilization of Polar Grid Resources to Analyze, Process, and Display Data from the National Data Buoy Center </a:t>
            </a:r>
          </a:p>
          <a:p>
            <a:pPr marL="165100" indent="-165100"/>
            <a:endParaRPr lang="en-US" sz="1600" b="1" dirty="0" smtClean="0"/>
          </a:p>
          <a:p>
            <a:pPr marL="165100" indent="-165100"/>
            <a:r>
              <a:rPr lang="en-US" sz="1600" b="1" dirty="0" smtClean="0"/>
              <a:t>• Determining the Antarctic Ice Sheet Grounding Line with </a:t>
            </a:r>
            <a:r>
              <a:rPr lang="en-US" sz="1600" b="1" dirty="0" err="1" smtClean="0"/>
              <a:t>Photoclinometry</a:t>
            </a:r>
            <a:r>
              <a:rPr lang="en-US" sz="1600" b="1" dirty="0" smtClean="0"/>
              <a:t> using LANDSAT Imagery and </a:t>
            </a:r>
            <a:r>
              <a:rPr lang="en-US" sz="1600" b="1" dirty="0" err="1" smtClean="0"/>
              <a:t>ICESat</a:t>
            </a:r>
            <a:r>
              <a:rPr lang="en-US" sz="1600" b="1" dirty="0" smtClean="0"/>
              <a:t> Laser Altimetry </a:t>
            </a:r>
          </a:p>
          <a:p>
            <a:endParaRPr lang="en-US" sz="1600" b="1" dirty="0" smtClean="0"/>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3677" y="2179796"/>
            <a:ext cx="8332792" cy="4678204"/>
          </a:xfrm>
          <a:prstGeom prst="rect">
            <a:avLst/>
          </a:prstGeom>
          <a:noFill/>
        </p:spPr>
        <p:txBody>
          <a:bodyPr wrap="square" rtlCol="0">
            <a:spAutoFit/>
          </a:bodyPr>
          <a:lstStyle/>
          <a:p>
            <a:r>
              <a:rPr lang="en-US" sz="2000" dirty="0" smtClean="0"/>
              <a:t>This paper describes efforts to lead underrepresented undergraduate students as they setup a documentation platform for a Condor-based GRID to be established at Elizabeth City State University. </a:t>
            </a:r>
          </a:p>
          <a:p>
            <a:endParaRPr lang="en-US" sz="2000" dirty="0" smtClean="0"/>
          </a:p>
          <a:p>
            <a:r>
              <a:rPr lang="en-US" sz="2000" dirty="0" smtClean="0"/>
              <a:t>Project selection was based on the following:</a:t>
            </a:r>
          </a:p>
          <a:p>
            <a:endParaRPr lang="en-US" sz="2000" dirty="0" smtClean="0"/>
          </a:p>
          <a:p>
            <a:pPr marL="461963" indent="-180975"/>
            <a:r>
              <a:rPr lang="en-US" sz="2000" dirty="0" smtClean="0"/>
              <a:t>• Need to provide an entry level a project suitable for sophomore and junior level computer science majors.</a:t>
            </a:r>
          </a:p>
          <a:p>
            <a:pPr marL="461963" indent="-180975"/>
            <a:endParaRPr lang="en-US" sz="2000" dirty="0" smtClean="0"/>
          </a:p>
          <a:p>
            <a:pPr marL="461963" indent="-180975"/>
            <a:r>
              <a:rPr lang="en-US" sz="2000" dirty="0" smtClean="0"/>
              <a:t>• Need to establish a </a:t>
            </a:r>
            <a:r>
              <a:rPr lang="en-US" sz="2000" dirty="0"/>
              <a:t>documentation platform for a Condor-based GRID</a:t>
            </a:r>
            <a:r>
              <a:rPr lang="en-US" sz="2000" dirty="0" smtClean="0"/>
              <a:t> at </a:t>
            </a:r>
            <a:r>
              <a:rPr lang="en-US" sz="2000" dirty="0"/>
              <a:t>Elizabeth City State University.</a:t>
            </a:r>
            <a:r>
              <a:rPr lang="en-US" sz="2000" dirty="0" smtClean="0"/>
              <a:t> </a:t>
            </a:r>
          </a:p>
          <a:p>
            <a:pPr marL="461963" indent="-180975"/>
            <a:endParaRPr lang="en-US" sz="2000" dirty="0" smtClean="0"/>
          </a:p>
          <a:p>
            <a:pPr marL="461963" indent="-180975"/>
            <a:r>
              <a:rPr lang="en-US" sz="2000" dirty="0" smtClean="0"/>
              <a:t>• Need to prepare for a 4-</a:t>
            </a:r>
            <a:r>
              <a:rPr lang="en-US" sz="2000" dirty="0"/>
              <a:t>node, Condor-based GRID using the documentation server created to</a:t>
            </a:r>
            <a:r>
              <a:rPr lang="en-US" sz="2000" dirty="0" smtClean="0"/>
              <a:t> record </a:t>
            </a:r>
            <a:r>
              <a:rPr lang="en-US" sz="2000" dirty="0"/>
              <a:t>future procedures. </a:t>
            </a:r>
            <a:r>
              <a:rPr lang="en-US" sz="2000" dirty="0" smtClean="0"/>
              <a:t> </a:t>
            </a:r>
          </a:p>
          <a:p>
            <a:endParaRPr lang="en-US" dirty="0"/>
          </a:p>
        </p:txBody>
      </p:sp>
      <p:pic>
        <p:nvPicPr>
          <p:cNvPr id="3" name="Picture 2" descr="Banner.jpg"/>
          <p:cNvPicPr>
            <a:picLocks noChangeAspect="1"/>
          </p:cNvPicPr>
          <p:nvPr/>
        </p:nvPicPr>
        <p:blipFill>
          <a:blip r:embed="rId2"/>
          <a:stretch>
            <a:fillRect/>
          </a:stretch>
        </p:blipFill>
        <p:spPr>
          <a:xfrm>
            <a:off x="0" y="-82772"/>
            <a:ext cx="9144000" cy="1714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356" y="1286648"/>
            <a:ext cx="8412068" cy="4801315"/>
          </a:xfrm>
          <a:prstGeom prst="rect">
            <a:avLst/>
          </a:prstGeom>
          <a:noFill/>
        </p:spPr>
        <p:txBody>
          <a:bodyPr wrap="square" rtlCol="0">
            <a:spAutoFit/>
          </a:bodyPr>
          <a:lstStyle/>
          <a:p>
            <a:r>
              <a:rPr lang="en-US" dirty="0" smtClean="0"/>
              <a:t>LAMP </a:t>
            </a:r>
            <a:r>
              <a:rPr lang="en-US" dirty="0"/>
              <a:t>server is a type of software bundle found in a specific server. LAMP stands for Linux, Apache, </a:t>
            </a:r>
            <a:r>
              <a:rPr lang="en-US" dirty="0" err="1"/>
              <a:t>MySQL</a:t>
            </a:r>
            <a:r>
              <a:rPr lang="en-US" dirty="0"/>
              <a:t>, and PHP. The P can also stand for Perl or Python but generally it is assumed to be PHP. It is a solution stack of software programs, commonly open-source programs, used together to run dynamic websites or servers. Linux is the operating </a:t>
            </a:r>
            <a:r>
              <a:rPr lang="en-US" dirty="0" smtClean="0"/>
              <a:t>system. </a:t>
            </a:r>
          </a:p>
          <a:p>
            <a:endParaRPr lang="en-US" dirty="0"/>
          </a:p>
          <a:p>
            <a:r>
              <a:rPr lang="en-US" dirty="0" smtClean="0"/>
              <a:t>Apache </a:t>
            </a:r>
            <a:r>
              <a:rPr lang="en-US" dirty="0"/>
              <a:t>is the web server used.</a:t>
            </a:r>
            <a:r>
              <a:rPr lang="en-US" dirty="0" smtClean="0"/>
              <a:t> </a:t>
            </a:r>
          </a:p>
          <a:p>
            <a:endParaRPr lang="en-US" dirty="0"/>
          </a:p>
          <a:p>
            <a:r>
              <a:rPr lang="en-US" dirty="0" err="1" smtClean="0"/>
              <a:t>MySQL</a:t>
            </a:r>
            <a:r>
              <a:rPr lang="en-US" dirty="0" smtClean="0"/>
              <a:t> </a:t>
            </a:r>
            <a:r>
              <a:rPr lang="en-US" dirty="0"/>
              <a:t>is the database management system.</a:t>
            </a:r>
            <a:r>
              <a:rPr lang="en-US" dirty="0" smtClean="0"/>
              <a:t> </a:t>
            </a:r>
          </a:p>
          <a:p>
            <a:endParaRPr lang="en-US" dirty="0"/>
          </a:p>
          <a:p>
            <a:r>
              <a:rPr lang="en-US" dirty="0" smtClean="0"/>
              <a:t>PHP</a:t>
            </a:r>
            <a:r>
              <a:rPr lang="en-US" dirty="0"/>
              <a:t>, Perl, or Python is used as the programming language for the system.</a:t>
            </a:r>
            <a:r>
              <a:rPr lang="en-US" dirty="0" smtClean="0"/>
              <a:t> </a:t>
            </a:r>
          </a:p>
          <a:p>
            <a:endParaRPr lang="en-US" dirty="0" smtClean="0"/>
          </a:p>
          <a:p>
            <a:endParaRPr lang="en-US" dirty="0" smtClean="0"/>
          </a:p>
          <a:p>
            <a:r>
              <a:rPr lang="en-US" dirty="0" smtClean="0"/>
              <a:t>Though </a:t>
            </a:r>
            <a:r>
              <a:rPr lang="en-US" dirty="0"/>
              <a:t>the originators of these open source programs did not design them all to work specifically with each other, the combination, has become popular because of its low acquisition cost and because of the ubiquity of its components (which come bundled with most current Linux distributions).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424" y="1517585"/>
            <a:ext cx="8731645" cy="4247317"/>
          </a:xfrm>
          <a:prstGeom prst="rect">
            <a:avLst/>
          </a:prstGeom>
          <a:noFill/>
        </p:spPr>
        <p:txBody>
          <a:bodyPr wrap="square" rtlCol="0">
            <a:spAutoFit/>
          </a:bodyPr>
          <a:lstStyle/>
          <a:p>
            <a:r>
              <a:rPr lang="en-US" dirty="0"/>
              <a:t>Robert McCool created the first Apache web server. He was involved with the National Center for Supercomputing Applications web server, also known as NCSA </a:t>
            </a:r>
            <a:r>
              <a:rPr lang="en-US" dirty="0" err="1" smtClean="0"/>
              <a:t>HTTPd</a:t>
            </a:r>
            <a:r>
              <a:rPr lang="en-US" dirty="0" smtClean="0"/>
              <a:t>.  Apache </a:t>
            </a:r>
            <a:r>
              <a:rPr lang="en-US" dirty="0"/>
              <a:t>is primarily used to serve both static content and dynamic Web pages on the World Wide Web</a:t>
            </a:r>
            <a:r>
              <a:rPr lang="en-US" dirty="0" smtClean="0"/>
              <a:t>. </a:t>
            </a:r>
            <a:r>
              <a:rPr lang="en-US" dirty="0"/>
              <a:t>Since April 1996 Apache has been the most popular HTTP server on the World Wide Web. Apache is developed and maintained by and maintained by an open community of developers under the auspices of the Apache Software Foundation.</a:t>
            </a:r>
            <a:endParaRPr lang="en-US" dirty="0" smtClean="0"/>
          </a:p>
          <a:p>
            <a:endParaRPr lang="en-US" dirty="0" smtClean="0"/>
          </a:p>
          <a:p>
            <a:r>
              <a:rPr lang="en-US" b="1" dirty="0" smtClean="0"/>
              <a:t>Lessons Learned</a:t>
            </a:r>
          </a:p>
          <a:p>
            <a:pPr marL="49213" indent="-49213"/>
            <a:endParaRPr lang="en-US" dirty="0" smtClean="0"/>
          </a:p>
          <a:p>
            <a:pPr marL="165100" indent="-165100"/>
            <a:r>
              <a:rPr lang="en-US" dirty="0" smtClean="0"/>
              <a:t>• Locating  suitable version of Apache on </a:t>
            </a:r>
            <a:r>
              <a:rPr lang="en-US" dirty="0" err="1" smtClean="0"/>
              <a:t>www.apache.org</a:t>
            </a:r>
            <a:r>
              <a:rPr lang="en-US" dirty="0" smtClean="0"/>
              <a:t> and  </a:t>
            </a:r>
            <a:r>
              <a:rPr lang="en-US" dirty="0"/>
              <a:t>installing</a:t>
            </a:r>
            <a:r>
              <a:rPr lang="en-US" dirty="0" smtClean="0"/>
              <a:t> it on  </a:t>
            </a:r>
            <a:r>
              <a:rPr lang="en-US" dirty="0"/>
              <a:t>the </a:t>
            </a:r>
            <a:r>
              <a:rPr lang="en-US" dirty="0" smtClean="0"/>
              <a:t>grid. Unzipping  </a:t>
            </a:r>
            <a:r>
              <a:rPr lang="en-US" dirty="0"/>
              <a:t>and </a:t>
            </a:r>
            <a:r>
              <a:rPr lang="en-US" dirty="0" smtClean="0"/>
              <a:t>extracting </a:t>
            </a:r>
            <a:r>
              <a:rPr lang="en-US" dirty="0"/>
              <a:t>the </a:t>
            </a:r>
            <a:r>
              <a:rPr lang="en-US" dirty="0" smtClean="0"/>
              <a:t>files.</a:t>
            </a:r>
          </a:p>
          <a:p>
            <a:pPr marL="165100" indent="-165100"/>
            <a:r>
              <a:rPr lang="en-US" dirty="0" smtClean="0"/>
              <a:t>• Understanding the administrative </a:t>
            </a:r>
            <a:r>
              <a:rPr lang="en-US" dirty="0"/>
              <a:t>privileges</a:t>
            </a:r>
            <a:r>
              <a:rPr lang="en-US" dirty="0" smtClean="0"/>
              <a:t> required to install and to </a:t>
            </a:r>
            <a:r>
              <a:rPr lang="en-US" dirty="0"/>
              <a:t>use </a:t>
            </a:r>
            <a:r>
              <a:rPr lang="en-US" dirty="0" err="1"/>
              <a:t>sudo</a:t>
            </a:r>
            <a:r>
              <a:rPr lang="en-US" dirty="0"/>
              <a:t> </a:t>
            </a:r>
            <a:r>
              <a:rPr lang="en-US" dirty="0" smtClean="0"/>
              <a:t>code.</a:t>
            </a:r>
          </a:p>
          <a:p>
            <a:pPr marL="165100" indent="-165100"/>
            <a:r>
              <a:rPr lang="en-US" dirty="0" smtClean="0"/>
              <a:t>• Use of Linux commands and directories including ./configure –enable-so, </a:t>
            </a:r>
            <a:r>
              <a:rPr lang="en-US" dirty="0" err="1" smtClean="0"/>
              <a:t>config.log</a:t>
            </a:r>
            <a:r>
              <a:rPr lang="en-US" dirty="0" smtClean="0"/>
              <a:t> </a:t>
            </a:r>
            <a:r>
              <a:rPr lang="en-US" dirty="0" err="1" smtClean="0"/>
              <a:t>sudo</a:t>
            </a:r>
            <a:r>
              <a:rPr lang="en-US" dirty="0" smtClean="0"/>
              <a:t> ./make</a:t>
            </a:r>
          </a:p>
          <a:p>
            <a:pPr marL="165100" indent="-165100"/>
            <a:r>
              <a:rPr lang="en-US" dirty="0" smtClean="0"/>
              <a:t>• Use of </a:t>
            </a:r>
            <a:r>
              <a:rPr lang="en-US" dirty="0" err="1" smtClean="0"/>
              <a:t>c</a:t>
            </a:r>
            <a:r>
              <a:rPr lang="en-US" dirty="0" smtClean="0"/>
              <a:t> compilers within the terminal window.</a:t>
            </a:r>
            <a:endParaRPr lang="en-US" dirty="0"/>
          </a:p>
        </p:txBody>
      </p:sp>
      <p:sp>
        <p:nvSpPr>
          <p:cNvPr id="3" name="TextBox 2"/>
          <p:cNvSpPr txBox="1"/>
          <p:nvPr/>
        </p:nvSpPr>
        <p:spPr>
          <a:xfrm>
            <a:off x="0" y="0"/>
            <a:ext cx="3034942" cy="523220"/>
          </a:xfrm>
          <a:prstGeom prst="rect">
            <a:avLst/>
          </a:prstGeom>
          <a:noFill/>
        </p:spPr>
        <p:txBody>
          <a:bodyPr wrap="square" rtlCol="0">
            <a:spAutoFit/>
          </a:bodyPr>
          <a:lstStyle/>
          <a:p>
            <a:r>
              <a:rPr lang="en-US" sz="2800" dirty="0"/>
              <a:t>APACHE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375</TotalTime>
  <Words>1579</Words>
  <Application>Microsoft Office PowerPoint</Application>
  <PresentationFormat>On-screen Show (4:3)</PresentationFormat>
  <Paragraphs>137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Linda Hayden</dc:creator>
  <cp:lastModifiedBy>wood</cp:lastModifiedBy>
  <cp:revision>23</cp:revision>
  <cp:lastPrinted>2010-07-30T21:41:46Z</cp:lastPrinted>
  <dcterms:created xsi:type="dcterms:W3CDTF">2010-07-30T15:40:00Z</dcterms:created>
  <dcterms:modified xsi:type="dcterms:W3CDTF">2010-08-13T13:56:52Z</dcterms:modified>
</cp:coreProperties>
</file>